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8758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L+6nqHsqpeDQsa2D1p4ljUpaD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BAF7E8-AB5E-435D-BC8D-B86EE01E6209}">
  <a:tblStyle styleId="{CABAF7E8-AB5E-435D-BC8D-B86EE01E6209}" styleName="Table_0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1E8"/>
          </a:solidFill>
        </a:fill>
      </a:tcStyle>
    </a:wholeTbl>
    <a:band1H>
      <a:tcTxStyle/>
      <a:tcStyle>
        <a:fill>
          <a:solidFill>
            <a:srgbClr val="DBE1CF"/>
          </a:solidFill>
        </a:fill>
      </a:tcStyle>
    </a:band1H>
    <a:band2H>
      <a:tcTxStyle/>
    </a:band2H>
    <a:band1V>
      <a:tcTxStyle/>
      <a:tcStyle>
        <a:fill>
          <a:solidFill>
            <a:srgbClr val="DBE1CF"/>
          </a:solidFill>
        </a:fill>
      </a:tcStyle>
    </a:band1V>
    <a:band2V>
      <a:tcTxStyle/>
    </a:band2V>
    <a:lastCol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95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95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80333"/>
            <a:ext cx="2971800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9380333"/>
            <a:ext cx="2971800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 txBox="1"/>
          <p:nvPr>
            <p:ph idx="12" type="sldNum"/>
          </p:nvPr>
        </p:nvSpPr>
        <p:spPr>
          <a:xfrm>
            <a:off x="3884613" y="9380333"/>
            <a:ext cx="2971800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468313" y="1235075"/>
            <a:ext cx="5921375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ctrTitle"/>
          </p:nvPr>
        </p:nvSpPr>
        <p:spPr>
          <a:xfrm>
            <a:off x="571501" y="822960"/>
            <a:ext cx="6057899" cy="5015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atang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subTitle"/>
          </p:nvPr>
        </p:nvSpPr>
        <p:spPr>
          <a:xfrm>
            <a:off x="8109113" y="3003642"/>
            <a:ext cx="3522199" cy="29002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 cap="none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4" name="Google Shape;24;p15"/>
          <p:cNvCxnSpPr/>
          <p:nvPr/>
        </p:nvCxnSpPr>
        <p:spPr>
          <a:xfrm rot="10800000">
            <a:off x="571501" y="571500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15"/>
          <p:cNvCxnSpPr/>
          <p:nvPr/>
        </p:nvCxnSpPr>
        <p:spPr>
          <a:xfrm>
            <a:off x="7742482" y="571500"/>
            <a:ext cx="0" cy="571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15"/>
          <p:cNvCxnSpPr/>
          <p:nvPr/>
        </p:nvCxnSpPr>
        <p:spPr>
          <a:xfrm rot="10800000">
            <a:off x="577485" y="6283518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 rot="5400000">
            <a:off x="4166018" y="-1558156"/>
            <a:ext cx="3870773" cy="11059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2pPr>
            <a:lvl3pPr indent="-320039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0" type="dt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1" type="ftr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0" name="Google Shape;100;p24"/>
          <p:cNvCxnSpPr/>
          <p:nvPr/>
        </p:nvCxnSpPr>
        <p:spPr>
          <a:xfrm rot="10800000">
            <a:off x="571500" y="1780979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 rot="5400000">
            <a:off x="7778025" y="2197179"/>
            <a:ext cx="5283785" cy="2483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 rot="5400000">
            <a:off x="1974738" y="-611393"/>
            <a:ext cx="5283785" cy="8101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2pPr>
            <a:lvl3pPr indent="-320039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0" type="dt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1" type="ftr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7" name="Google Shape;107;p25"/>
          <p:cNvCxnSpPr/>
          <p:nvPr/>
        </p:nvCxnSpPr>
        <p:spPr>
          <a:xfrm rot="10800000">
            <a:off x="566094" y="577110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" name="Google Shape;108;p25"/>
          <p:cNvCxnSpPr/>
          <p:nvPr/>
        </p:nvCxnSpPr>
        <p:spPr>
          <a:xfrm rot="10800000">
            <a:off x="8875226" y="571500"/>
            <a:ext cx="0" cy="571149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25"/>
          <p:cNvCxnSpPr/>
          <p:nvPr/>
        </p:nvCxnSpPr>
        <p:spPr>
          <a:xfrm rot="10800000">
            <a:off x="577485" y="6283518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571499" y="2075688"/>
            <a:ext cx="11059811" cy="3910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2pPr>
            <a:lvl3pPr indent="-320039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571500" y="709684"/>
            <a:ext cx="11049000" cy="10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579447" y="2074990"/>
            <a:ext cx="5181600" cy="4101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2pPr>
            <a:lvl3pPr indent="-320039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447082" y="2074990"/>
            <a:ext cx="5181600" cy="4101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2pPr>
            <a:lvl3pPr indent="-320039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0" name="Google Shape;40;p17"/>
          <p:cNvCxnSpPr/>
          <p:nvPr/>
        </p:nvCxnSpPr>
        <p:spPr>
          <a:xfrm rot="10800000">
            <a:off x="6101405" y="1883336"/>
            <a:ext cx="0" cy="439965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571500" y="717452"/>
            <a:ext cx="11049000" cy="11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0" name="Google Shape;50;p19"/>
          <p:cNvCxnSpPr/>
          <p:nvPr/>
        </p:nvCxnSpPr>
        <p:spPr>
          <a:xfrm rot="10800000">
            <a:off x="577485" y="571500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" name="Google Shape;51;p19"/>
          <p:cNvCxnSpPr/>
          <p:nvPr/>
        </p:nvCxnSpPr>
        <p:spPr>
          <a:xfrm rot="10800000">
            <a:off x="577485" y="6283518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571500" y="914255"/>
            <a:ext cx="6867115" cy="50094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atang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body"/>
          </p:nvPr>
        </p:nvSpPr>
        <p:spPr>
          <a:xfrm>
            <a:off x="9239817" y="914399"/>
            <a:ext cx="2370268" cy="2670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8" name="Google Shape;58;p20"/>
          <p:cNvCxnSpPr/>
          <p:nvPr/>
        </p:nvCxnSpPr>
        <p:spPr>
          <a:xfrm>
            <a:off x="8872625" y="571500"/>
            <a:ext cx="0" cy="571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" name="Google Shape;59;p20"/>
          <p:cNvCxnSpPr/>
          <p:nvPr/>
        </p:nvCxnSpPr>
        <p:spPr>
          <a:xfrm rot="10800000">
            <a:off x="566094" y="571500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" name="Google Shape;60;p20"/>
          <p:cNvCxnSpPr/>
          <p:nvPr/>
        </p:nvCxnSpPr>
        <p:spPr>
          <a:xfrm rot="10800000">
            <a:off x="577485" y="6283518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583469" y="699118"/>
            <a:ext cx="11025062" cy="106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" type="body"/>
          </p:nvPr>
        </p:nvSpPr>
        <p:spPr>
          <a:xfrm>
            <a:off x="583468" y="2022883"/>
            <a:ext cx="5230469" cy="564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21"/>
          <p:cNvSpPr txBox="1"/>
          <p:nvPr>
            <p:ph idx="2" type="body"/>
          </p:nvPr>
        </p:nvSpPr>
        <p:spPr>
          <a:xfrm>
            <a:off x="583469" y="2866031"/>
            <a:ext cx="5157787" cy="3227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2pPr>
            <a:lvl3pPr indent="-320039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3" type="body"/>
          </p:nvPr>
        </p:nvSpPr>
        <p:spPr>
          <a:xfrm>
            <a:off x="6441470" y="2022883"/>
            <a:ext cx="5183188" cy="56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21"/>
          <p:cNvSpPr txBox="1"/>
          <p:nvPr>
            <p:ph idx="4" type="body"/>
          </p:nvPr>
        </p:nvSpPr>
        <p:spPr>
          <a:xfrm>
            <a:off x="6441470" y="2866031"/>
            <a:ext cx="5183188" cy="3227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2pPr>
            <a:lvl3pPr indent="-320039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0" type="dt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10800000">
            <a:off x="6101405" y="1883336"/>
            <a:ext cx="0" cy="439966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" name="Google Shape;71;p21"/>
          <p:cNvCxnSpPr/>
          <p:nvPr/>
        </p:nvCxnSpPr>
        <p:spPr>
          <a:xfrm rot="10800000">
            <a:off x="577485" y="2738598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572201" y="810344"/>
            <a:ext cx="3478084" cy="140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tang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4919809" y="931232"/>
            <a:ext cx="6700679" cy="5079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•"/>
              <a:defRPr sz="3200"/>
            </a:lvl1pPr>
            <a:lvl2pPr indent="-37084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40"/>
              <a:buChar char="–"/>
              <a:defRPr sz="2800"/>
            </a:lvl2pPr>
            <a:lvl3pPr indent="-350519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2400"/>
            </a:lvl3pPr>
            <a:lvl4pPr indent="-3302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000"/>
            </a:lvl4pPr>
            <a:lvl5pPr indent="-3302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22"/>
          <p:cNvSpPr txBox="1"/>
          <p:nvPr>
            <p:ph idx="2" type="body"/>
          </p:nvPr>
        </p:nvSpPr>
        <p:spPr>
          <a:xfrm>
            <a:off x="571500" y="2578608"/>
            <a:ext cx="3478783" cy="3417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2"/>
          <p:cNvSpPr txBox="1"/>
          <p:nvPr>
            <p:ph idx="10" type="dt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1" type="ftr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9" name="Google Shape;79;p22"/>
          <p:cNvCxnSpPr/>
          <p:nvPr/>
        </p:nvCxnSpPr>
        <p:spPr>
          <a:xfrm rot="10800000">
            <a:off x="571500" y="571500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22"/>
          <p:cNvCxnSpPr/>
          <p:nvPr/>
        </p:nvCxnSpPr>
        <p:spPr>
          <a:xfrm rot="10800000">
            <a:off x="4419601" y="571500"/>
            <a:ext cx="0" cy="571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22"/>
          <p:cNvCxnSpPr/>
          <p:nvPr/>
        </p:nvCxnSpPr>
        <p:spPr>
          <a:xfrm rot="10800000">
            <a:off x="571501" y="2406845"/>
            <a:ext cx="3848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22"/>
          <p:cNvCxnSpPr/>
          <p:nvPr/>
        </p:nvCxnSpPr>
        <p:spPr>
          <a:xfrm rot="10800000">
            <a:off x="577485" y="6283518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571499" y="802204"/>
            <a:ext cx="3478787" cy="140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tang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/>
          <p:nvPr>
            <p:ph idx="2" type="pic"/>
          </p:nvPr>
        </p:nvSpPr>
        <p:spPr>
          <a:xfrm>
            <a:off x="4723467" y="847384"/>
            <a:ext cx="6907844" cy="5216813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571498" y="2574906"/>
            <a:ext cx="3478787" cy="34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23"/>
          <p:cNvSpPr txBox="1"/>
          <p:nvPr>
            <p:ph idx="10" type="dt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0" name="Google Shape;90;p23"/>
          <p:cNvCxnSpPr/>
          <p:nvPr/>
        </p:nvCxnSpPr>
        <p:spPr>
          <a:xfrm rot="10800000">
            <a:off x="571500" y="571500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" name="Google Shape;91;p23"/>
          <p:cNvCxnSpPr/>
          <p:nvPr/>
        </p:nvCxnSpPr>
        <p:spPr>
          <a:xfrm rot="10800000">
            <a:off x="4419601" y="571500"/>
            <a:ext cx="0" cy="571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" name="Google Shape;92;p23"/>
          <p:cNvCxnSpPr/>
          <p:nvPr/>
        </p:nvCxnSpPr>
        <p:spPr>
          <a:xfrm rot="10800000">
            <a:off x="571501" y="2406845"/>
            <a:ext cx="3848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23"/>
          <p:cNvCxnSpPr/>
          <p:nvPr/>
        </p:nvCxnSpPr>
        <p:spPr>
          <a:xfrm rot="10800000">
            <a:off x="577485" y="6283518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tang"/>
              <a:buNone/>
              <a:defRPr b="0" i="0" sz="40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2004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venir"/>
              <a:buChar char="–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0988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997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venir"/>
              <a:buChar char="–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97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14"/>
          <p:cNvCxnSpPr/>
          <p:nvPr/>
        </p:nvCxnSpPr>
        <p:spPr>
          <a:xfrm rot="10800000">
            <a:off x="566094" y="6286347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" name="Google Shape;16;p14"/>
          <p:cNvCxnSpPr/>
          <p:nvPr/>
        </p:nvCxnSpPr>
        <p:spPr>
          <a:xfrm rot="10800000">
            <a:off x="577485" y="1883336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14"/>
          <p:cNvCxnSpPr/>
          <p:nvPr/>
        </p:nvCxnSpPr>
        <p:spPr>
          <a:xfrm rot="10800000">
            <a:off x="577485" y="571500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image" Target="../media/image10.jpg"/><Relationship Id="rId5" Type="http://schemas.openxmlformats.org/officeDocument/2006/relationships/image" Target="../media/image15.png"/><Relationship Id="rId6" Type="http://schemas.openxmlformats.org/officeDocument/2006/relationships/image" Target="../media/image2.png"/><Relationship Id="rId7" Type="http://schemas.openxmlformats.org/officeDocument/2006/relationships/image" Target="../media/image11.jp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laura.c.newman@ucl.ac.uk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theschoolmealsproject.co.u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/>
          <p:nvPr/>
        </p:nvSpPr>
        <p:spPr>
          <a:xfrm>
            <a:off x="-6782" y="0"/>
            <a:ext cx="1219878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6" name="Google Shape;116;p1"/>
          <p:cNvSpPr txBox="1"/>
          <p:nvPr>
            <p:ph type="ctrTitle"/>
          </p:nvPr>
        </p:nvSpPr>
        <p:spPr>
          <a:xfrm>
            <a:off x="518047" y="4288234"/>
            <a:ext cx="6802627" cy="1749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tang"/>
              <a:buNone/>
            </a:pPr>
            <a:r>
              <a:rPr b="1" lang="en-GB" sz="3700"/>
              <a:t>The School Meals Service</a:t>
            </a:r>
            <a:r>
              <a:rPr lang="en-GB" sz="3700"/>
              <a:t>: Past, Present and Future? (ESRC, 2023-2025)</a:t>
            </a:r>
            <a:endParaRPr b="1" sz="3700"/>
          </a:p>
        </p:txBody>
      </p:sp>
      <p:pic>
        <p:nvPicPr>
          <p:cNvPr descr="A group of children in a classroom&#10;&#10;Description automatically generated with low confidence" id="117" name="Google Shape;117;p1"/>
          <p:cNvPicPr preferRelativeResize="0"/>
          <p:nvPr/>
        </p:nvPicPr>
        <p:blipFill rotWithShape="1">
          <a:blip r:embed="rId3">
            <a:alphaModFix/>
          </a:blip>
          <a:srcRect b="26442" l="0" r="1" t="26951"/>
          <a:stretch/>
        </p:blipFill>
        <p:spPr>
          <a:xfrm>
            <a:off x="578283" y="847384"/>
            <a:ext cx="6882728" cy="31436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"/>
          <p:cNvCxnSpPr/>
          <p:nvPr/>
        </p:nvCxnSpPr>
        <p:spPr>
          <a:xfrm>
            <a:off x="7734300" y="571500"/>
            <a:ext cx="0" cy="57180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"/>
          <p:cNvCxnSpPr/>
          <p:nvPr/>
        </p:nvCxnSpPr>
        <p:spPr>
          <a:xfrm rot="10800000">
            <a:off x="576366" y="571500"/>
            <a:ext cx="1105560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Economic and Social Research Council" id="120" name="Google Shape;120;p1"/>
          <p:cNvPicPr preferRelativeResize="0"/>
          <p:nvPr/>
        </p:nvPicPr>
        <p:blipFill rotWithShape="1">
          <a:blip r:embed="rId4">
            <a:alphaModFix/>
          </a:blip>
          <a:srcRect b="0" l="0" r="4680" t="0"/>
          <a:stretch/>
        </p:blipFill>
        <p:spPr>
          <a:xfrm>
            <a:off x="8014973" y="847386"/>
            <a:ext cx="1343036" cy="11731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"/>
          <p:cNvCxnSpPr/>
          <p:nvPr/>
        </p:nvCxnSpPr>
        <p:spPr>
          <a:xfrm rot="10800000">
            <a:off x="576366" y="4288234"/>
            <a:ext cx="1105560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"/>
          <p:cNvCxnSpPr/>
          <p:nvPr/>
        </p:nvCxnSpPr>
        <p:spPr>
          <a:xfrm rot="10800000">
            <a:off x="561819" y="6289514"/>
            <a:ext cx="110547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1"/>
          <p:cNvSpPr txBox="1"/>
          <p:nvPr/>
        </p:nvSpPr>
        <p:spPr>
          <a:xfrm>
            <a:off x="5848514" y="130521"/>
            <a:ext cx="6251111" cy="379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SMS" id="124" name="Google Shape;12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70325" y="1167583"/>
            <a:ext cx="1329695" cy="428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s and Humanities Research Council" id="125" name="Google Shape;12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46076" y="2169052"/>
            <a:ext cx="2245788" cy="571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University of Wolverhampton Global Scholarship for International  Students in the UK - ASEAN Scholarships" id="126" name="Google Shape;12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48787" y="3113420"/>
            <a:ext cx="1031915" cy="563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| The University of Sheffield" id="127" name="Google Shape;12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91753" y="3112264"/>
            <a:ext cx="1408701" cy="563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L Institute of Education - Wikipedia" id="128" name="Google Shape;12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14973" y="3123450"/>
            <a:ext cx="1138755" cy="55229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8109113" y="3003642"/>
            <a:ext cx="3522199" cy="29002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GB" sz="1000"/>
              <a:t>HES CONFERENCE SHEFFIELD NOVEMBER 2023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GB" sz="1000"/>
              <a:t>PROF GARY MCCULLOCH &amp; DR LAURA NEWMAN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10"/>
          <p:cNvCxnSpPr/>
          <p:nvPr/>
        </p:nvCxnSpPr>
        <p:spPr>
          <a:xfrm rot="10800000">
            <a:off x="571501" y="571500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"/>
          <p:cNvCxnSpPr/>
          <p:nvPr/>
        </p:nvCxnSpPr>
        <p:spPr>
          <a:xfrm>
            <a:off x="7742482" y="571500"/>
            <a:ext cx="0" cy="571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10"/>
          <p:cNvCxnSpPr/>
          <p:nvPr/>
        </p:nvCxnSpPr>
        <p:spPr>
          <a:xfrm rot="10800000">
            <a:off x="577485" y="6283518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" name="Google Shape;219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Miss Day's class at the British School, Cheshunt, 1938" id="220" name="Google Shape;220;p10"/>
          <p:cNvPicPr preferRelativeResize="0"/>
          <p:nvPr/>
        </p:nvPicPr>
        <p:blipFill rotWithShape="1">
          <a:blip r:embed="rId3">
            <a:alphaModFix amt="60000"/>
          </a:blip>
          <a:srcRect b="0" l="0" r="0" t="3845"/>
          <a:stretch/>
        </p:blipFill>
        <p:spPr>
          <a:xfrm>
            <a:off x="20" y="10"/>
            <a:ext cx="12191979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521208" y="4819615"/>
            <a:ext cx="6817836" cy="1264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2. The sensory dimensions of school feeding in wartime Hertfordshire</a:t>
            </a:r>
            <a:endParaRPr/>
          </a:p>
        </p:txBody>
      </p:sp>
      <p:cxnSp>
        <p:nvCxnSpPr>
          <p:cNvPr id="222" name="Google Shape;222;p10"/>
          <p:cNvCxnSpPr/>
          <p:nvPr/>
        </p:nvCxnSpPr>
        <p:spPr>
          <a:xfrm rot="10800000">
            <a:off x="565869" y="4610607"/>
            <a:ext cx="11054799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0"/>
          <p:cNvCxnSpPr/>
          <p:nvPr/>
        </p:nvCxnSpPr>
        <p:spPr>
          <a:xfrm>
            <a:off x="7734300" y="4614653"/>
            <a:ext cx="0" cy="167486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10"/>
          <p:cNvCxnSpPr/>
          <p:nvPr/>
        </p:nvCxnSpPr>
        <p:spPr>
          <a:xfrm rot="10800000">
            <a:off x="561819" y="6289514"/>
            <a:ext cx="11054799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child sitting at a table with a bowl of food&#10;&#10;Description automatically generated" id="230" name="Google Shape;230;p11"/>
          <p:cNvPicPr preferRelativeResize="0"/>
          <p:nvPr/>
        </p:nvPicPr>
        <p:blipFill rotWithShape="1">
          <a:blip r:embed="rId3">
            <a:alphaModFix/>
          </a:blip>
          <a:srcRect b="22402" l="0" r="0" t="4546"/>
          <a:stretch/>
        </p:blipFill>
        <p:spPr>
          <a:xfrm>
            <a:off x="21" y="11"/>
            <a:ext cx="12191979" cy="68579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11"/>
          <p:cNvCxnSpPr/>
          <p:nvPr/>
        </p:nvCxnSpPr>
        <p:spPr>
          <a:xfrm rot="10800000">
            <a:off x="571500" y="6286500"/>
            <a:ext cx="11054799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2" name="Google Shape;232;p11"/>
          <p:cNvSpPr txBox="1"/>
          <p:nvPr/>
        </p:nvSpPr>
        <p:spPr>
          <a:xfrm>
            <a:off x="7353300" y="5917168"/>
            <a:ext cx="61912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Source: The Daily Mirror, 15</a:t>
            </a:r>
            <a:r>
              <a:rPr baseline="30000" lang="en-GB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</a:t>
            </a:r>
            <a:r>
              <a:rPr lang="en-GB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April 1936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/>
          <p:nvPr>
            <p:ph type="title"/>
          </p:nvPr>
        </p:nvSpPr>
        <p:spPr>
          <a:xfrm>
            <a:off x="571500" y="1822352"/>
            <a:ext cx="11049000" cy="11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br>
              <a:rPr lang="en-GB">
                <a:latin typeface="Avenir"/>
                <a:ea typeface="Avenir"/>
                <a:cs typeface="Avenir"/>
                <a:sym typeface="Avenir"/>
              </a:rPr>
            </a:br>
            <a:br>
              <a:rPr lang="en-GB">
                <a:latin typeface="Avenir"/>
                <a:ea typeface="Avenir"/>
                <a:cs typeface="Avenir"/>
                <a:sym typeface="Avenir"/>
              </a:rPr>
            </a:br>
            <a:r>
              <a:rPr lang="en-GB">
                <a:latin typeface="Avenir"/>
                <a:ea typeface="Avenir"/>
                <a:cs typeface="Avenir"/>
                <a:sym typeface="Avenir"/>
              </a:rPr>
              <a:t>Any further remarks? E-mail me at</a:t>
            </a:r>
            <a:br>
              <a:rPr lang="en-GB">
                <a:latin typeface="Avenir"/>
                <a:ea typeface="Avenir"/>
                <a:cs typeface="Avenir"/>
                <a:sym typeface="Avenir"/>
              </a:rPr>
            </a:br>
            <a:r>
              <a:rPr lang="en-GB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laura.c.newman@ucl.ac.uk</a:t>
            </a:r>
            <a:r>
              <a:rPr lang="en-GB">
                <a:latin typeface="Avenir"/>
                <a:ea typeface="Avenir"/>
                <a:cs typeface="Avenir"/>
                <a:sym typeface="Avenir"/>
              </a:rPr>
              <a:t> OR tweet me</a:t>
            </a:r>
            <a:br>
              <a:rPr lang="en-GB">
                <a:latin typeface="Avenir"/>
                <a:ea typeface="Avenir"/>
                <a:cs typeface="Avenir"/>
                <a:sym typeface="Avenir"/>
              </a:rPr>
            </a:br>
            <a:r>
              <a:rPr lang="en-GB">
                <a:latin typeface="Avenir"/>
                <a:ea typeface="Avenir"/>
                <a:cs typeface="Avenir"/>
                <a:sym typeface="Avenir"/>
              </a:rPr>
              <a:t>@laura_c_newman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/>
          <p:nvPr>
            <p:ph type="title"/>
          </p:nvPr>
        </p:nvSpPr>
        <p:spPr>
          <a:xfrm>
            <a:off x="571500" y="717452"/>
            <a:ext cx="11049000" cy="11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tang"/>
              <a:buNone/>
            </a:pPr>
            <a:r>
              <a:rPr lang="en-GB"/>
              <a:t>A new School Meals Service?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- Welfare State</a:t>
            </a:r>
            <a:br>
              <a:rPr lang="en-GB"/>
            </a:br>
            <a:r>
              <a:rPr lang="en-GB"/>
              <a:t>- A social institution?</a:t>
            </a:r>
            <a:br>
              <a:rPr lang="en-GB"/>
            </a:br>
            <a:r>
              <a:rPr lang="en-GB"/>
              <a:t>- Part of the school curriculum</a:t>
            </a:r>
            <a:br>
              <a:rPr lang="en-GB"/>
            </a:br>
            <a:r>
              <a:rPr lang="en-GB"/>
              <a:t>- A right and a duty?</a:t>
            </a:r>
            <a:br>
              <a:rPr lang="en-GB"/>
            </a:br>
            <a:r>
              <a:rPr lang="en-GB"/>
              <a:t>- Compulsory provision for LEAs – and pupils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tang"/>
              <a:buNone/>
            </a:pPr>
            <a:r>
              <a:rPr lang="en-GB"/>
              <a:t>Talk structure</a:t>
            </a:r>
            <a:endParaRPr/>
          </a:p>
        </p:txBody>
      </p:sp>
      <p:sp>
        <p:nvSpPr>
          <p:cNvPr id="135" name="Google Shape;135;p2"/>
          <p:cNvSpPr txBox="1"/>
          <p:nvPr>
            <p:ph idx="1" type="body"/>
          </p:nvPr>
        </p:nvSpPr>
        <p:spPr>
          <a:xfrm>
            <a:off x="571499" y="2075688"/>
            <a:ext cx="11059811" cy="3910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Batang"/>
              <a:buAutoNum type="arabicPeriod"/>
            </a:pPr>
            <a:r>
              <a:rPr lang="en-GB" sz="2400"/>
              <a:t>Introduction (Gary McCulloch)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Batang"/>
              <a:buAutoNum type="arabicPeriod"/>
            </a:pPr>
            <a:r>
              <a:rPr lang="en-GB" sz="2400"/>
              <a:t>Object biography: the wartime cabbage (Laura Newman)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Batang"/>
              <a:buAutoNum type="arabicPeriod"/>
            </a:pPr>
            <a:r>
              <a:rPr lang="en-GB" sz="2400"/>
              <a:t>The sensory dimensions of school feeding in wartime Hertfordshire (Laura Newman)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Batang"/>
              <a:buAutoNum type="arabicPeriod"/>
            </a:pPr>
            <a:r>
              <a:rPr lang="en-GB" sz="2400"/>
              <a:t>Conclusions (Gary McCulloch)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>
            <p:ph type="ctrTitle"/>
          </p:nvPr>
        </p:nvSpPr>
        <p:spPr>
          <a:xfrm>
            <a:off x="571501" y="822960"/>
            <a:ext cx="6057899" cy="5015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tang"/>
              <a:buNone/>
            </a:pPr>
            <a:r>
              <a:rPr lang="en-GB" sz="3200"/>
              <a:t>The School Meals Service project</a:t>
            </a:r>
            <a:br>
              <a:rPr lang="en-GB" sz="3200"/>
            </a:br>
            <a:br>
              <a:rPr lang="en-GB" sz="3200"/>
            </a:br>
            <a:r>
              <a:rPr lang="en-GB" sz="2700"/>
              <a:t>Gary McCulloch </a:t>
            </a:r>
            <a:br>
              <a:rPr lang="en-GB" sz="2700"/>
            </a:br>
            <a:r>
              <a:rPr lang="en-GB" sz="2700"/>
              <a:t>Laura Newman (IOE)</a:t>
            </a:r>
            <a:br>
              <a:rPr lang="en-GB" sz="2700"/>
            </a:br>
            <a:br>
              <a:rPr lang="en-GB" sz="2700"/>
            </a:br>
            <a:r>
              <a:rPr lang="en-GB" sz="2700"/>
              <a:t>Heather Ellis </a:t>
            </a:r>
            <a:br>
              <a:rPr lang="en-GB" sz="2700"/>
            </a:br>
            <a:r>
              <a:rPr lang="en-GB" sz="2700"/>
              <a:t>Isabelle Carter (Sheffield)</a:t>
            </a:r>
            <a:br>
              <a:rPr lang="en-GB" sz="2700"/>
            </a:br>
            <a:br>
              <a:rPr lang="en-GB" sz="2700"/>
            </a:br>
            <a:r>
              <a:rPr lang="en-GB" sz="2700"/>
              <a:t>Gurpinder Lalli</a:t>
            </a:r>
            <a:br>
              <a:rPr lang="en-GB" sz="2700"/>
            </a:br>
            <a:r>
              <a:rPr lang="en-GB" sz="2700"/>
              <a:t>Ellen Bishop (Wolverhampton)</a:t>
            </a:r>
            <a:br>
              <a:rPr lang="en-GB" sz="2700"/>
            </a:br>
            <a:br>
              <a:rPr lang="en-GB" sz="2700"/>
            </a:br>
            <a:r>
              <a:rPr lang="en-GB" sz="2700"/>
              <a:t>Website: </a:t>
            </a:r>
            <a:r>
              <a:rPr lang="en-GB" sz="2700" u="sng">
                <a:solidFill>
                  <a:schemeClr val="hlink"/>
                </a:solidFill>
                <a:hlinkClick r:id="rId3"/>
              </a:rPr>
              <a:t>www.theschoolmealsproject.co.uk</a:t>
            </a:r>
            <a:br>
              <a:rPr lang="en-GB" sz="2700"/>
            </a:br>
            <a:br>
              <a:rPr lang="en-GB" sz="2700"/>
            </a:br>
            <a:r>
              <a:rPr lang="en-GB" sz="2700"/>
              <a:t>X (Twitter) a/c:  @ESRCSchoolMeals</a:t>
            </a:r>
            <a:br>
              <a:rPr lang="en-GB" sz="2700"/>
            </a:br>
            <a:br>
              <a:rPr lang="en-GB" sz="2700"/>
            </a:br>
            <a:endParaRPr sz="2700"/>
          </a:p>
        </p:txBody>
      </p:sp>
      <p:sp>
        <p:nvSpPr>
          <p:cNvPr id="141" name="Google Shape;141;p3"/>
          <p:cNvSpPr/>
          <p:nvPr/>
        </p:nvSpPr>
        <p:spPr>
          <a:xfrm>
            <a:off x="8107692" y="1679195"/>
            <a:ext cx="3907695" cy="953403"/>
          </a:xfrm>
          <a:prstGeom prst="roundRect">
            <a:avLst>
              <a:gd fmla="val 16667" name="adj"/>
            </a:avLst>
          </a:prstGeom>
          <a:solidFill>
            <a:srgbClr val="92A94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8154233" y="1725736"/>
            <a:ext cx="3814613" cy="860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Strand 1:  Policy history</a:t>
            </a:r>
            <a:endParaRPr b="0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8107692" y="2701719"/>
            <a:ext cx="3907695" cy="953403"/>
          </a:xfrm>
          <a:prstGeom prst="roundRect">
            <a:avLst>
              <a:gd fmla="val 16667" name="adj"/>
            </a:avLst>
          </a:prstGeom>
          <a:solidFill>
            <a:srgbClr val="92A94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"/>
          <p:cNvSpPr txBox="1"/>
          <p:nvPr/>
        </p:nvSpPr>
        <p:spPr>
          <a:xfrm>
            <a:off x="8154233" y="2748260"/>
            <a:ext cx="3814613" cy="860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Strand 2:  Social history</a:t>
            </a:r>
            <a:endParaRPr b="0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8107692" y="3724243"/>
            <a:ext cx="3907695" cy="953403"/>
          </a:xfrm>
          <a:prstGeom prst="roundRect">
            <a:avLst>
              <a:gd fmla="val 16667" name="adj"/>
            </a:avLst>
          </a:prstGeom>
          <a:solidFill>
            <a:srgbClr val="92A94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8154233" y="3770784"/>
            <a:ext cx="3814613" cy="860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Strand 3:  Ethnographic                             case studies</a:t>
            </a:r>
            <a:endParaRPr b="0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type="title"/>
          </p:nvPr>
        </p:nvSpPr>
        <p:spPr>
          <a:xfrm>
            <a:off x="571500" y="1359242"/>
            <a:ext cx="11049000" cy="4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tang"/>
              <a:buNone/>
            </a:pPr>
            <a:br>
              <a:rPr lang="en-GB" sz="3200"/>
            </a:br>
            <a:endParaRPr sz="2000"/>
          </a:p>
        </p:txBody>
      </p:sp>
      <p:sp>
        <p:nvSpPr>
          <p:cNvPr id="152" name="Google Shape;152;p4"/>
          <p:cNvSpPr txBox="1"/>
          <p:nvPr>
            <p:ph idx="1" type="body"/>
          </p:nvPr>
        </p:nvSpPr>
        <p:spPr>
          <a:xfrm>
            <a:off x="579447" y="1359242"/>
            <a:ext cx="5181600" cy="48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/>
              <a:t>	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GB" sz="2800"/>
              <a:t>Local provision of school meals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GB" sz="2800"/>
              <a:t>Hertfordshire and John Newsom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/>
              <a:t>         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/>
              <a:t>     </a:t>
            </a:r>
            <a:endParaRPr/>
          </a:p>
        </p:txBody>
      </p:sp>
      <p:grpSp>
        <p:nvGrpSpPr>
          <p:cNvPr id="153" name="Google Shape;153;p4"/>
          <p:cNvGrpSpPr/>
          <p:nvPr/>
        </p:nvGrpSpPr>
        <p:grpSpPr>
          <a:xfrm>
            <a:off x="6447082" y="2723322"/>
            <a:ext cx="4764256" cy="3453640"/>
            <a:chOff x="0" y="0"/>
            <a:chExt cx="4764256" cy="3453640"/>
          </a:xfrm>
        </p:grpSpPr>
        <p:sp>
          <p:nvSpPr>
            <p:cNvPr id="154" name="Google Shape;154;p4"/>
            <p:cNvSpPr/>
            <p:nvPr/>
          </p:nvSpPr>
          <p:spPr>
            <a:xfrm>
              <a:off x="0" y="0"/>
              <a:ext cx="4049618" cy="1036092"/>
            </a:xfrm>
            <a:prstGeom prst="roundRect">
              <a:avLst>
                <a:gd fmla="val 10000" name="adj"/>
              </a:avLst>
            </a:prstGeom>
            <a:solidFill>
              <a:srgbClr val="92A94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30346" y="30346"/>
              <a:ext cx="2931594" cy="9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b="0" i="0" lang="en-GB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1906 – Education (Provision of Meals) Act</a:t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57319" y="1208774"/>
              <a:ext cx="4049618" cy="1036092"/>
            </a:xfrm>
            <a:prstGeom prst="roundRect">
              <a:avLst>
                <a:gd fmla="val 10000" name="adj"/>
              </a:avLst>
            </a:prstGeom>
            <a:solidFill>
              <a:srgbClr val="92A94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387665" y="1239120"/>
              <a:ext cx="2958147" cy="9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b="0" i="0" lang="en-GB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1944 – Education Act</a:t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14638" y="2417548"/>
              <a:ext cx="4049618" cy="1036092"/>
            </a:xfrm>
            <a:prstGeom prst="roundRect">
              <a:avLst>
                <a:gd fmla="val 10000" name="adj"/>
              </a:avLst>
            </a:prstGeom>
            <a:solidFill>
              <a:srgbClr val="92A94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744984" y="2447894"/>
              <a:ext cx="2958147" cy="9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b="0" i="0" lang="en-GB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1980 – Education Act</a:t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3376158" y="785703"/>
              <a:ext cx="673459" cy="673459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BE1CF">
                <a:alpha val="89803"/>
              </a:srgbClr>
            </a:solidFill>
            <a:ln cap="flat" cmpd="sng" w="12700">
              <a:solidFill>
                <a:srgbClr val="DBE1C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3527686" y="785703"/>
              <a:ext cx="370403" cy="506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venir"/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3733477" y="1987569"/>
              <a:ext cx="673459" cy="673459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BE1CF">
                <a:alpha val="89803"/>
              </a:srgbClr>
            </a:solidFill>
            <a:ln cap="flat" cmpd="sng" w="12700">
              <a:solidFill>
                <a:srgbClr val="DBE1C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3885005" y="1987569"/>
              <a:ext cx="370403" cy="506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venir"/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142" y="3514229"/>
            <a:ext cx="1885215" cy="266273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6169715" y="1921917"/>
            <a:ext cx="60976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Three phases of School Meals Service, based on legal framework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ctrTitle"/>
          </p:nvPr>
        </p:nvSpPr>
        <p:spPr>
          <a:xfrm>
            <a:off x="316195" y="822960"/>
            <a:ext cx="6313206" cy="50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atang"/>
              <a:buNone/>
            </a:pPr>
            <a:r>
              <a:rPr lang="en-GB"/>
              <a:t>A political issue</a:t>
            </a:r>
            <a:br>
              <a:rPr lang="en-GB"/>
            </a:br>
            <a:r>
              <a:rPr lang="en-GB" sz="2800"/>
              <a:t>Hungry children</a:t>
            </a:r>
            <a:br>
              <a:rPr lang="en-GB" sz="2800"/>
            </a:br>
            <a:br>
              <a:rPr lang="en-GB" sz="2800"/>
            </a:br>
            <a:r>
              <a:rPr lang="en-GB" sz="2800"/>
              <a:t>Clement Attlee, Lord Privy Seal</a:t>
            </a:r>
            <a:br>
              <a:rPr lang="en-GB" sz="2800"/>
            </a:br>
            <a:r>
              <a:rPr lang="en-GB" sz="2800"/>
              <a:t>Lord Woolton, Ministry of Food</a:t>
            </a:r>
            <a:br>
              <a:rPr lang="en-GB" sz="2800"/>
            </a:br>
            <a:r>
              <a:rPr lang="en-GB" sz="2800"/>
              <a:t>R.A. Butler, Ministry of Education</a:t>
            </a:r>
            <a:br>
              <a:rPr lang="en-GB" sz="2800"/>
            </a:br>
            <a:endParaRPr/>
          </a:p>
        </p:txBody>
      </p:sp>
      <p:sp>
        <p:nvSpPr>
          <p:cNvPr id="171" name="Google Shape;171;p5"/>
          <p:cNvSpPr txBox="1"/>
          <p:nvPr>
            <p:ph idx="1" type="subTitle"/>
          </p:nvPr>
        </p:nvSpPr>
        <p:spPr>
          <a:xfrm>
            <a:off x="8087293" y="1163510"/>
            <a:ext cx="3504262" cy="43998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GB" sz="1400"/>
              <a:t>ECONOMY:  REINFORCED BY 1921 EDUCATION ACT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GB" sz="1400"/>
              <a:t>RATIONALE OF MALNUTRITION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GB" sz="1400"/>
              <a:t>INCONSISTENT IN ENFORCEMENT AND INTERPRETATION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GB" sz="1400"/>
              <a:t>HUNGRY CHILDREN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GB" sz="1400"/>
              <a:t>LOCAL ACTIVISM</a:t>
            </a:r>
            <a:endParaRPr sz="14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t/>
            </a:r>
            <a:endParaRPr/>
          </a:p>
        </p:txBody>
      </p:sp>
      <p:pic>
        <p:nvPicPr>
          <p:cNvPr descr="Clement Attlee | Biography, Accomplishments, &amp; Welfare State | Britannica" id="172" name="Google Shape;1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9742" y="3563196"/>
            <a:ext cx="3604113" cy="2579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6"/>
          <p:cNvCxnSpPr/>
          <p:nvPr/>
        </p:nvCxnSpPr>
        <p:spPr>
          <a:xfrm rot="10800000">
            <a:off x="571501" y="571500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8" name="Google Shape;178;p6"/>
          <p:cNvCxnSpPr/>
          <p:nvPr/>
        </p:nvCxnSpPr>
        <p:spPr>
          <a:xfrm>
            <a:off x="7742482" y="571500"/>
            <a:ext cx="0" cy="571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9" name="Google Shape;179;p6"/>
          <p:cNvCxnSpPr/>
          <p:nvPr/>
        </p:nvCxnSpPr>
        <p:spPr>
          <a:xfrm rot="10800000">
            <a:off x="577485" y="6283518"/>
            <a:ext cx="110598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" name="Google Shape;180;p6"/>
          <p:cNvSpPr/>
          <p:nvPr/>
        </p:nvSpPr>
        <p:spPr>
          <a:xfrm>
            <a:off x="-6782" y="0"/>
            <a:ext cx="1219878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1" name="Google Shape;181;p6"/>
          <p:cNvSpPr txBox="1"/>
          <p:nvPr>
            <p:ph type="title"/>
          </p:nvPr>
        </p:nvSpPr>
        <p:spPr>
          <a:xfrm>
            <a:off x="525784" y="822960"/>
            <a:ext cx="3542869" cy="5150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atang"/>
              <a:buNone/>
            </a:pPr>
            <a:r>
              <a:rPr lang="en-GB" sz="4800"/>
              <a:t>Frederick LeGros Clark II (1898-1977)</a:t>
            </a:r>
            <a:endParaRPr/>
          </a:p>
        </p:txBody>
      </p:sp>
      <p:pic>
        <p:nvPicPr>
          <p:cNvPr id="182" name="Google Shape;18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0256" y="842128"/>
            <a:ext cx="3101848" cy="4122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6067" y="842128"/>
            <a:ext cx="3101848" cy="4122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6"/>
          <p:cNvCxnSpPr/>
          <p:nvPr/>
        </p:nvCxnSpPr>
        <p:spPr>
          <a:xfrm rot="10800000">
            <a:off x="4419600" y="5240579"/>
            <a:ext cx="71881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6"/>
          <p:cNvCxnSpPr/>
          <p:nvPr/>
        </p:nvCxnSpPr>
        <p:spPr>
          <a:xfrm>
            <a:off x="4419600" y="573488"/>
            <a:ext cx="0" cy="571704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6"/>
          <p:cNvCxnSpPr/>
          <p:nvPr/>
        </p:nvCxnSpPr>
        <p:spPr>
          <a:xfrm rot="10800000">
            <a:off x="577175" y="571500"/>
            <a:ext cx="110547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6"/>
          <p:cNvCxnSpPr/>
          <p:nvPr/>
        </p:nvCxnSpPr>
        <p:spPr>
          <a:xfrm rot="10800000">
            <a:off x="584291" y="6287701"/>
            <a:ext cx="1102341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lbum Vilmorin. [68 Coloured plates of vegetables and flowers, printed by E. Champin and Mlle. Coutance.] " id="193" name="Google Shape;193;p7"/>
          <p:cNvPicPr preferRelativeResize="0"/>
          <p:nvPr/>
        </p:nvPicPr>
        <p:blipFill rotWithShape="1">
          <a:blip r:embed="rId3">
            <a:alphaModFix/>
          </a:blip>
          <a:srcRect b="12361" l="0" r="0" t="8967"/>
          <a:stretch/>
        </p:blipFill>
        <p:spPr>
          <a:xfrm>
            <a:off x="21" y="-9514"/>
            <a:ext cx="12191979" cy="68579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7"/>
          <p:cNvCxnSpPr/>
          <p:nvPr/>
        </p:nvCxnSpPr>
        <p:spPr>
          <a:xfrm rot="10800000">
            <a:off x="571500" y="6286500"/>
            <a:ext cx="11054799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5" name="Google Shape;195;p7"/>
          <p:cNvSpPr txBox="1"/>
          <p:nvPr/>
        </p:nvSpPr>
        <p:spPr>
          <a:xfrm>
            <a:off x="565701" y="5917168"/>
            <a:ext cx="28866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Source: The British Library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1181100" y="1628775"/>
            <a:ext cx="416107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2. Object biography: the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cabbage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8"/>
          <p:cNvGraphicFramePr/>
          <p:nvPr/>
        </p:nvGraphicFramePr>
        <p:xfrm>
          <a:off x="1407096" y="136804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{CABAF7E8-AB5E-435D-BC8D-B86EE01E6209}</a:tableStyleId>
              </a:tblPr>
              <a:tblGrid>
                <a:gridCol w="2344450"/>
                <a:gridCol w="2344450"/>
                <a:gridCol w="2344450"/>
                <a:gridCol w="2344450"/>
              </a:tblGrid>
              <a:tr h="1351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Group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Number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Number refusing greens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Approx % refusing greens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Boys 5-10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18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7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39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Girls 5-10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26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14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54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Boys 10-13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23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8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35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Girls 10-13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9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4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44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02" name="Google Shape;202;p8"/>
          <p:cNvSpPr/>
          <p:nvPr/>
        </p:nvSpPr>
        <p:spPr>
          <a:xfrm>
            <a:off x="3423558" y="3362425"/>
            <a:ext cx="169331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close-up of a newspaper&#10;&#10;Description automatically generated" id="208" name="Google Shape;208;p9"/>
          <p:cNvPicPr preferRelativeResize="0"/>
          <p:nvPr/>
        </p:nvPicPr>
        <p:blipFill rotWithShape="1">
          <a:blip r:embed="rId3">
            <a:alphaModFix/>
          </a:blip>
          <a:srcRect b="0" l="0" r="0" t="2572"/>
          <a:stretch/>
        </p:blipFill>
        <p:spPr>
          <a:xfrm>
            <a:off x="565701" y="571499"/>
            <a:ext cx="11054799" cy="54391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9"/>
          <p:cNvCxnSpPr/>
          <p:nvPr/>
        </p:nvCxnSpPr>
        <p:spPr>
          <a:xfrm rot="10800000">
            <a:off x="571500" y="575371"/>
            <a:ext cx="110547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9"/>
          <p:cNvCxnSpPr/>
          <p:nvPr/>
        </p:nvCxnSpPr>
        <p:spPr>
          <a:xfrm rot="10800000">
            <a:off x="571500" y="6286500"/>
            <a:ext cx="110547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1" name="Google Shape;211;p9"/>
          <p:cNvSpPr txBox="1"/>
          <p:nvPr/>
        </p:nvSpPr>
        <p:spPr>
          <a:xfrm>
            <a:off x="438150" y="6282629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Source: Answers (30 January 1943): 14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lignment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2022-10-12T10:36:01Z</dcterms:created>
  <dc:creator>Lalli, Gurpinder (Dr)</dc:creator>
</cp:coreProperties>
</file>